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33745-FA83-4ED8-8125-8C287E841C0A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B76C2-390E-4D5B-831F-8AEE5878B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4E0BE-701A-4384-9314-42DD46E3DF9D}" type="slidenum">
              <a:rPr lang="de-DE"/>
              <a:pPr/>
              <a:t>1</a:t>
            </a:fld>
            <a:endParaRPr lang="de-DE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B7506-5870-4A20-B43B-831DA8F9C5B2}" type="slidenum">
              <a:rPr lang="de-DE"/>
              <a:pPr/>
              <a:t>2</a:t>
            </a:fld>
            <a:endParaRPr lang="de-DE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DF2A6-F1D5-47A3-A627-98D7485D2A2C}" type="slidenum">
              <a:rPr lang="de-DE"/>
              <a:pPr/>
              <a:t>3</a:t>
            </a:fld>
            <a:endParaRPr lang="de-DE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DA93C2-7EB6-4921-8586-61F19E7FE90F}" type="slidenum">
              <a:rPr lang="de-DE"/>
              <a:pPr/>
              <a:t>4</a:t>
            </a:fld>
            <a:endParaRPr lang="de-DE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06250-C9F2-4AC2-B2ED-08B2746291F6}" type="slidenum">
              <a:rPr lang="de-DE"/>
              <a:pPr/>
              <a:t>5</a:t>
            </a:fld>
            <a:endParaRPr lang="de-DE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6B902-D7DE-4707-8D44-0CC60CF5CF71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1315-F3F7-46E3-B76A-B5EEDDAE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578C-2D98-47EE-A3BC-51D40F094D21}" type="datetime2">
              <a:rPr lang="de-DE"/>
              <a:pPr/>
              <a:t>Dienstag, 13. August 2013</a:t>
            </a:fld>
            <a:endParaRPr lang="de-DE"/>
          </a:p>
        </p:txBody>
      </p:sp>
      <p:sp>
        <p:nvSpPr>
          <p:cNvPr id="1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268AF9-9426-471E-9F10-175F55076B8A}" type="slidenum">
              <a:rPr lang="de-DE"/>
              <a:pPr/>
              <a:t>1</a:t>
            </a:fld>
            <a:endParaRPr lang="de-DE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39253"/>
            <a:ext cx="787016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Обращение с лентами</a:t>
            </a:r>
            <a:r>
              <a:rPr lang="en-GB" dirty="0" smtClean="0"/>
              <a:t>– </a:t>
            </a:r>
            <a:r>
              <a:rPr lang="ru-RU" dirty="0" smtClean="0"/>
              <a:t>вывешивание</a:t>
            </a:r>
            <a:endParaRPr lang="en-GB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113" y="2671010"/>
            <a:ext cx="3623094" cy="3364331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1700" dirty="0" smtClean="0"/>
              <a:t>Бесконечные ленты- это высокоточный режущий инструмент</a:t>
            </a:r>
            <a:r>
              <a:rPr lang="en-GB" sz="1700" dirty="0" smtClean="0"/>
              <a:t>!</a:t>
            </a:r>
            <a:endParaRPr lang="en-GB" sz="1700" dirty="0"/>
          </a:p>
          <a:p>
            <a:pPr>
              <a:lnSpc>
                <a:spcPct val="90000"/>
              </a:lnSpc>
            </a:pPr>
            <a:r>
              <a:rPr lang="ru-RU" sz="1700" dirty="0" smtClean="0"/>
              <a:t>Они требуют бережного отношения</a:t>
            </a:r>
            <a:r>
              <a:rPr lang="en-GB" sz="1700" dirty="0" smtClean="0"/>
              <a:t>!</a:t>
            </a:r>
            <a:endParaRPr lang="en-GB" sz="1700" dirty="0"/>
          </a:p>
          <a:p>
            <a:pPr>
              <a:lnSpc>
                <a:spcPct val="90000"/>
              </a:lnSpc>
            </a:pPr>
            <a:endParaRPr lang="en-GB" sz="1700" dirty="0"/>
          </a:p>
          <a:p>
            <a:pPr>
              <a:lnSpc>
                <a:spcPct val="90000"/>
              </a:lnSpc>
            </a:pPr>
            <a:r>
              <a:rPr lang="ru-RU" sz="1700" dirty="0" smtClean="0"/>
              <a:t>За </a:t>
            </a:r>
            <a:r>
              <a:rPr lang="en-GB" sz="1700" dirty="0" smtClean="0"/>
              <a:t>1 </a:t>
            </a:r>
            <a:r>
              <a:rPr lang="ru-RU" sz="1700" dirty="0" smtClean="0"/>
              <a:t>день до использования</a:t>
            </a:r>
            <a:r>
              <a:rPr lang="en-GB" sz="1700" dirty="0" smtClean="0"/>
              <a:t>, </a:t>
            </a:r>
            <a:r>
              <a:rPr lang="ru-RU" sz="1700" dirty="0"/>
              <a:t> </a:t>
            </a:r>
            <a:r>
              <a:rPr lang="ru-RU" sz="1700" dirty="0" smtClean="0"/>
              <a:t>извлеките ленты из коробки для придания им правильной формы</a:t>
            </a:r>
            <a:r>
              <a:rPr lang="en-GB" sz="1700" dirty="0" smtClean="0"/>
              <a:t> </a:t>
            </a:r>
            <a:endParaRPr lang="en-GB" sz="1700" dirty="0"/>
          </a:p>
          <a:p>
            <a:pPr>
              <a:lnSpc>
                <a:spcPct val="90000"/>
              </a:lnSpc>
            </a:pPr>
            <a:r>
              <a:rPr lang="en-GB" sz="1700" dirty="0" smtClean="0"/>
              <a:t>Ø </a:t>
            </a:r>
            <a:r>
              <a:rPr lang="ru-RU" sz="1700" dirty="0" smtClean="0"/>
              <a:t>опоры должен быть идентичен</a:t>
            </a:r>
            <a:r>
              <a:rPr lang="en-GB" sz="1700" dirty="0"/>
              <a:t/>
            </a:r>
            <a:br>
              <a:rPr lang="en-GB" sz="1700" dirty="0"/>
            </a:br>
            <a:r>
              <a:rPr lang="en-GB" sz="1700" dirty="0" smtClean="0"/>
              <a:t>Ø</a:t>
            </a:r>
            <a:r>
              <a:rPr lang="ru-RU" sz="1700" dirty="0" smtClean="0"/>
              <a:t> контактного вала</a:t>
            </a:r>
            <a:endParaRPr lang="en-GB" sz="1700" dirty="0"/>
          </a:p>
          <a:p>
            <a:pPr>
              <a:lnSpc>
                <a:spcPct val="90000"/>
              </a:lnSpc>
            </a:pPr>
            <a:r>
              <a:rPr lang="ru-RU" sz="1700" dirty="0" smtClean="0"/>
              <a:t>Используйте противовес</a:t>
            </a:r>
            <a:r>
              <a:rPr lang="en-GB" sz="1700" dirty="0" smtClean="0"/>
              <a:t> (</a:t>
            </a:r>
            <a:r>
              <a:rPr lang="ru-RU" sz="1700" dirty="0" smtClean="0"/>
              <a:t>стальная трубка</a:t>
            </a:r>
            <a:r>
              <a:rPr lang="en-GB" sz="1700" dirty="0" smtClean="0"/>
              <a:t>)</a:t>
            </a:r>
            <a:r>
              <a:rPr lang="en-GB" sz="1700" dirty="0"/>
              <a:t/>
            </a:r>
            <a:br>
              <a:rPr lang="en-GB" sz="1700" dirty="0"/>
            </a:br>
            <a:r>
              <a:rPr lang="en-GB" sz="1700" dirty="0"/>
              <a:t>50 </a:t>
            </a:r>
            <a:r>
              <a:rPr lang="ru-RU" sz="1700" dirty="0" smtClean="0"/>
              <a:t>мм</a:t>
            </a:r>
            <a:r>
              <a:rPr lang="en-GB" sz="1700" dirty="0" smtClean="0"/>
              <a:t> </a:t>
            </a:r>
            <a:r>
              <a:rPr lang="en-GB" sz="1700" dirty="0"/>
              <a:t>Ø </a:t>
            </a:r>
            <a:r>
              <a:rPr lang="ru-RU" sz="1700" dirty="0" smtClean="0"/>
              <a:t>для выправления формы</a:t>
            </a:r>
            <a:endParaRPr lang="en-GB" sz="17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44861" y="2671011"/>
            <a:ext cx="3505200" cy="3150770"/>
            <a:chOff x="3024" y="1344"/>
            <a:chExt cx="2208" cy="1984"/>
          </a:xfrm>
        </p:grpSpPr>
        <p:sp>
          <p:nvSpPr>
            <p:cNvPr id="125957" name="Line 5"/>
            <p:cNvSpPr>
              <a:spLocks noChangeShapeType="1"/>
            </p:cNvSpPr>
            <p:nvPr/>
          </p:nvSpPr>
          <p:spPr bwMode="auto">
            <a:xfrm flipH="1">
              <a:off x="3560" y="1896"/>
              <a:ext cx="372" cy="134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58" name="Oval 6"/>
            <p:cNvSpPr>
              <a:spLocks noChangeArrowheads="1"/>
            </p:cNvSpPr>
            <p:nvPr/>
          </p:nvSpPr>
          <p:spPr bwMode="auto">
            <a:xfrm>
              <a:off x="3376" y="3136"/>
              <a:ext cx="180" cy="192"/>
            </a:xfrm>
            <a:prstGeom prst="ellipse">
              <a:avLst/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100000">
                  <a:srgbClr val="FFFFFF"/>
                </a:gs>
              </a:gsLst>
              <a:lin ang="2700000" scaled="1"/>
            </a:gradFill>
            <a:ln w="381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59" name="AutoShape 7"/>
            <p:cNvSpPr>
              <a:spLocks noChangeArrowheads="1"/>
            </p:cNvSpPr>
            <p:nvPr/>
          </p:nvSpPr>
          <p:spPr bwMode="auto">
            <a:xfrm>
              <a:off x="4176" y="1968"/>
              <a:ext cx="1010" cy="624"/>
            </a:xfrm>
            <a:prstGeom prst="wedgeRectCallout">
              <a:avLst>
                <a:gd name="adj1" fmla="val -98185"/>
                <a:gd name="adj2" fmla="val 46634"/>
              </a:avLst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r>
                <a:rPr lang="ru-RU" sz="1600" b="1" dirty="0" smtClean="0"/>
                <a:t>Растяните меня</a:t>
              </a:r>
              <a:r>
                <a:rPr lang="en-GB" sz="1600" b="1" dirty="0" smtClean="0"/>
                <a:t>!</a:t>
              </a:r>
              <a:endParaRPr lang="en-GB" sz="1600" b="1" dirty="0"/>
            </a:p>
          </p:txBody>
        </p:sp>
        <p:sp>
          <p:nvSpPr>
            <p:cNvPr id="125960" name="AutoShape 8"/>
            <p:cNvSpPr>
              <a:spLocks noChangeArrowheads="1"/>
            </p:cNvSpPr>
            <p:nvPr/>
          </p:nvSpPr>
          <p:spPr bwMode="auto">
            <a:xfrm>
              <a:off x="3024" y="1440"/>
              <a:ext cx="912" cy="912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100000">
                  <a:srgbClr val="FFFFFF"/>
                </a:gs>
              </a:gsLst>
              <a:lin ang="2700000" scaled="1"/>
            </a:gradFill>
            <a:ln w="38100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61" name="Line 9"/>
            <p:cNvSpPr>
              <a:spLocks noChangeShapeType="1"/>
            </p:cNvSpPr>
            <p:nvPr/>
          </p:nvSpPr>
          <p:spPr bwMode="auto">
            <a:xfrm>
              <a:off x="3024" y="1888"/>
              <a:ext cx="344" cy="134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4224" y="1344"/>
              <a:ext cx="816" cy="240"/>
            </a:xfrm>
            <a:prstGeom prst="rect">
              <a:avLst/>
            </a:prstGeom>
            <a:solidFill>
              <a:srgbClr val="FFFFFF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r>
                <a:rPr lang="ru-RU" sz="1600" b="1" dirty="0" smtClean="0"/>
                <a:t>Опора</a:t>
              </a:r>
              <a:endParaRPr lang="en-GB" sz="1600" b="1" dirty="0"/>
            </a:p>
          </p:txBody>
        </p:sp>
        <p:sp>
          <p:nvSpPr>
            <p:cNvPr id="125963" name="AutoShape 11"/>
            <p:cNvSpPr>
              <a:spLocks noChangeArrowheads="1"/>
            </p:cNvSpPr>
            <p:nvPr/>
          </p:nvSpPr>
          <p:spPr bwMode="auto">
            <a:xfrm>
              <a:off x="3396" y="1680"/>
              <a:ext cx="144" cy="1440"/>
            </a:xfrm>
            <a:prstGeom prst="upDownArrow">
              <a:avLst>
                <a:gd name="adj1" fmla="val 50000"/>
                <a:gd name="adj2" fmla="val 200000"/>
              </a:avLst>
            </a:prstGeom>
            <a:solidFill>
              <a:srgbClr val="FF9900"/>
            </a:solidFill>
            <a:ln w="9525" cap="sq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64" name="Line 12"/>
            <p:cNvSpPr>
              <a:spLocks noChangeShapeType="1"/>
            </p:cNvSpPr>
            <p:nvPr/>
          </p:nvSpPr>
          <p:spPr bwMode="auto">
            <a:xfrm flipV="1">
              <a:off x="3880" y="1464"/>
              <a:ext cx="336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65" name="Rectangle 13"/>
            <p:cNvSpPr>
              <a:spLocks noChangeArrowheads="1"/>
            </p:cNvSpPr>
            <p:nvPr/>
          </p:nvSpPr>
          <p:spPr bwMode="auto">
            <a:xfrm>
              <a:off x="4176" y="2928"/>
              <a:ext cx="1056" cy="192"/>
            </a:xfrm>
            <a:prstGeom prst="rect">
              <a:avLst/>
            </a:prstGeom>
            <a:solidFill>
              <a:srgbClr val="FFFFFF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r>
                <a:rPr lang="ru-RU" sz="1600" b="1" dirty="0" smtClean="0"/>
                <a:t>Противовес</a:t>
              </a:r>
              <a:endParaRPr lang="en-GB" sz="1600" b="1" dirty="0"/>
            </a:p>
          </p:txBody>
        </p:sp>
        <p:sp>
          <p:nvSpPr>
            <p:cNvPr id="125966" name="Line 14"/>
            <p:cNvSpPr>
              <a:spLocks noChangeShapeType="1"/>
            </p:cNvSpPr>
            <p:nvPr/>
          </p:nvSpPr>
          <p:spPr bwMode="auto">
            <a:xfrm flipV="1">
              <a:off x="3456" y="3024"/>
              <a:ext cx="720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8461-D82B-4E08-961C-29AB775AEB4D}" type="datetime2">
              <a:rPr lang="de-DE"/>
              <a:pPr/>
              <a:t>Dienstag, 13. August 2013</a:t>
            </a:fld>
            <a:endParaRPr lang="de-DE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5EAA67-6D61-4050-8366-8E6CCB625162}" type="slidenum">
              <a:rPr lang="de-DE"/>
              <a:pPr/>
              <a:t>2</a:t>
            </a:fld>
            <a:endParaRPr lang="de-DE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39253"/>
            <a:ext cx="4359215" cy="1143000"/>
          </a:xfrm>
        </p:spPr>
        <p:txBody>
          <a:bodyPr/>
          <a:lstStyle/>
          <a:p>
            <a:r>
              <a:rPr lang="ru-RU"/>
              <a:t>Хранение лент</a:t>
            </a:r>
            <a:endParaRPr lang="en-GB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113" y="2473994"/>
            <a:ext cx="3776933" cy="356134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dirty="0"/>
              <a:t>При нормальных климатических условиях</a:t>
            </a:r>
            <a:r>
              <a:rPr lang="en-GB" sz="1700" dirty="0"/>
              <a:t>,</a:t>
            </a:r>
            <a:r>
              <a:rPr lang="ru-RU" sz="1700" dirty="0"/>
              <a:t> ленты</a:t>
            </a:r>
            <a:r>
              <a:rPr lang="en-GB" sz="1700" dirty="0"/>
              <a:t> </a:t>
            </a:r>
            <a:r>
              <a:rPr lang="en-GB" sz="1700" dirty="0" err="1"/>
              <a:t>sia</a:t>
            </a:r>
            <a:r>
              <a:rPr lang="ru-RU" sz="1700" dirty="0"/>
              <a:t> устойчивы к </a:t>
            </a:r>
            <a:r>
              <a:rPr lang="en-GB" sz="1700" dirty="0" err="1"/>
              <a:t>влияни</a:t>
            </a:r>
            <a:r>
              <a:rPr lang="ru-RU" sz="1700" dirty="0" err="1"/>
              <a:t>ю</a:t>
            </a:r>
            <a:r>
              <a:rPr lang="en-GB" sz="1700" dirty="0"/>
              <a:t> </a:t>
            </a:r>
            <a:r>
              <a:rPr lang="en-GB" sz="1700" dirty="0" err="1"/>
              <a:t>окружающей</a:t>
            </a:r>
            <a:r>
              <a:rPr lang="en-GB" sz="1700" dirty="0"/>
              <a:t> </a:t>
            </a:r>
            <a:r>
              <a:rPr lang="en-GB" sz="1700" dirty="0" err="1"/>
              <a:t>среды</a:t>
            </a: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При правильном хранении</a:t>
            </a:r>
            <a:r>
              <a:rPr lang="en-GB" sz="1700" dirty="0"/>
              <a:t>,</a:t>
            </a:r>
            <a:r>
              <a:rPr lang="ru-RU" sz="1700" dirty="0"/>
              <a:t> характеристики бесконечных лент и срок службы</a:t>
            </a:r>
            <a:r>
              <a:rPr lang="en-GB" sz="1700" dirty="0"/>
              <a:t> </a:t>
            </a:r>
            <a:r>
              <a:rPr lang="ru-RU" sz="1700" dirty="0"/>
              <a:t>могут значительно возрасти</a:t>
            </a: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Идеальная температура хранения - </a:t>
            </a:r>
            <a:r>
              <a:rPr lang="en-GB" sz="1700" dirty="0"/>
              <a:t>18-25º C</a:t>
            </a:r>
          </a:p>
          <a:p>
            <a:pPr>
              <a:lnSpc>
                <a:spcPct val="80000"/>
              </a:lnSpc>
            </a:pPr>
            <a:r>
              <a:rPr lang="ru-RU" sz="1700" dirty="0"/>
              <a:t>Идеальная относительная влажность -</a:t>
            </a:r>
            <a:r>
              <a:rPr lang="en-GB" sz="1700" dirty="0"/>
              <a:t> 55 %</a:t>
            </a:r>
          </a:p>
          <a:p>
            <a:pPr>
              <a:lnSpc>
                <a:spcPct val="80000"/>
              </a:lnSpc>
            </a:pPr>
            <a:r>
              <a:rPr lang="ru-RU" sz="1700" dirty="0"/>
              <a:t>До момента использования хранить в оригинальной упаковке на деревянных полках или поддонах</a:t>
            </a:r>
            <a:r>
              <a:rPr lang="en-GB" sz="1700" dirty="0"/>
              <a:t> </a:t>
            </a:r>
          </a:p>
        </p:txBody>
      </p:sp>
      <p:pic>
        <p:nvPicPr>
          <p:cNvPr id="129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6838" y="1949116"/>
            <a:ext cx="3518140" cy="412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D8BA-F208-4966-9013-35D041B11A0C}" type="datetime2">
              <a:rPr lang="de-DE"/>
              <a:pPr/>
              <a:t>Dienstag, 13. August 2013</a:t>
            </a:fld>
            <a:endParaRPr lang="de-DE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04A5AF-667D-41C0-8C90-5028B274362F}" type="slidenum">
              <a:rPr lang="de-DE"/>
              <a:pPr/>
              <a:t>3</a:t>
            </a:fld>
            <a:endParaRPr lang="de-DE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39253"/>
            <a:ext cx="4428226" cy="1143000"/>
          </a:xfrm>
        </p:spPr>
        <p:txBody>
          <a:bodyPr/>
          <a:lstStyle/>
          <a:p>
            <a:r>
              <a:rPr lang="ru-RU"/>
              <a:t>Хранение лент</a:t>
            </a:r>
            <a:endParaRPr lang="en-GB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112" y="2269457"/>
            <a:ext cx="4097911" cy="3765884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700" dirty="0"/>
              <a:t>Упаковки с лентой</a:t>
            </a:r>
            <a:r>
              <a:rPr lang="en-GB" sz="1700" dirty="0"/>
              <a:t> </a:t>
            </a:r>
            <a:r>
              <a:rPr lang="ru-RU" sz="1700" dirty="0"/>
              <a:t>могут также хранится в вертикальной позиции/ </a:t>
            </a:r>
            <a:r>
              <a:rPr lang="ru-RU" sz="1700" dirty="0" smtClean="0"/>
              <a:t>стоя.</a:t>
            </a: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Никогда не храните на бетонном полу, если не упакованы на </a:t>
            </a:r>
            <a:r>
              <a:rPr lang="ru-RU" sz="1700" dirty="0" smtClean="0"/>
              <a:t>поддон, </a:t>
            </a:r>
            <a:r>
              <a:rPr lang="ru-RU" sz="1700" dirty="0"/>
              <a:t>из-за возможного впитывания влаги</a:t>
            </a:r>
            <a:r>
              <a:rPr lang="en-GB" sz="1700" dirty="0"/>
              <a:t> </a:t>
            </a:r>
            <a:r>
              <a:rPr lang="ru-RU" sz="1700" dirty="0"/>
              <a:t>и </a:t>
            </a:r>
            <a:r>
              <a:rPr lang="ru-RU" sz="1700" dirty="0" err="1"/>
              <a:t>подмачивания</a:t>
            </a:r>
            <a:r>
              <a:rPr lang="en-GB" sz="1700" dirty="0"/>
              <a:t> </a:t>
            </a:r>
            <a:r>
              <a:rPr lang="ru-RU" sz="1700" dirty="0" smtClean="0"/>
              <a:t>.</a:t>
            </a: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Никогда не храните вблизи нагревательных приборов или отопительных систем, у открытых окон из-за возможного </a:t>
            </a:r>
            <a:r>
              <a:rPr lang="ru-RU" sz="1700" dirty="0" err="1"/>
              <a:t>пересушивания</a:t>
            </a:r>
            <a:r>
              <a:rPr lang="en-GB" sz="1700" dirty="0"/>
              <a:t>!</a:t>
            </a:r>
          </a:p>
          <a:p>
            <a:pPr>
              <a:lnSpc>
                <a:spcPct val="80000"/>
              </a:lnSpc>
            </a:pPr>
            <a:r>
              <a:rPr lang="ru-RU" sz="1700" dirty="0"/>
              <a:t>Высокая влажность</a:t>
            </a:r>
            <a:r>
              <a:rPr lang="en-GB" sz="1700" dirty="0"/>
              <a:t> </a:t>
            </a:r>
            <a:r>
              <a:rPr lang="ru-RU" sz="1700" dirty="0"/>
              <a:t>может привести к падению и повреждению лент, если упаковки были размещены слишком </a:t>
            </a:r>
            <a:r>
              <a:rPr lang="ru-RU" sz="1700" dirty="0" smtClean="0"/>
              <a:t>высоко.</a:t>
            </a:r>
            <a:endParaRPr lang="en-GB" sz="1700" dirty="0"/>
          </a:p>
        </p:txBody>
      </p:sp>
      <p:pic>
        <p:nvPicPr>
          <p:cNvPr id="130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6838" y="1949116"/>
            <a:ext cx="3518140" cy="412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BE74-D978-4C87-B47B-ED47EF004F3E}" type="datetime2">
              <a:rPr lang="de-DE"/>
              <a:pPr/>
              <a:t>Dienstag, 13. August 2013</a:t>
            </a:fld>
            <a:endParaRPr lang="de-DE"/>
          </a:p>
        </p:txBody>
      </p:sp>
      <p:sp>
        <p:nvSpPr>
          <p:cNvPr id="68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0AEA60-A82C-48C8-873A-7920DD158052}" type="slidenum">
              <a:rPr lang="de-DE"/>
              <a:pPr/>
              <a:t>4</a:t>
            </a:fld>
            <a:endParaRPr lang="de-DE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39253"/>
            <a:ext cx="7870166" cy="1143000"/>
          </a:xfrm>
        </p:spPr>
        <p:txBody>
          <a:bodyPr/>
          <a:lstStyle/>
          <a:p>
            <a:r>
              <a:rPr lang="ru-RU" sz="3000" dirty="0"/>
              <a:t>Ленты, </a:t>
            </a:r>
            <a:r>
              <a:rPr lang="ru-RU" sz="3000" dirty="0" err="1"/>
              <a:t>п</a:t>
            </a:r>
            <a:r>
              <a:rPr lang="en-GB" sz="3000" dirty="0" err="1"/>
              <a:t>отерявши</a:t>
            </a:r>
            <a:r>
              <a:rPr lang="ru-RU" sz="3000" dirty="0"/>
              <a:t>е</a:t>
            </a:r>
            <a:r>
              <a:rPr lang="en-GB" sz="3000" dirty="0"/>
              <a:t> </a:t>
            </a:r>
            <a:r>
              <a:rPr lang="en-GB" sz="3000" dirty="0" err="1"/>
              <a:t>правильную</a:t>
            </a:r>
            <a:r>
              <a:rPr lang="en-GB" sz="3000" dirty="0"/>
              <a:t> </a:t>
            </a:r>
            <a:r>
              <a:rPr lang="en-GB" sz="3000" dirty="0" err="1"/>
              <a:t>форму</a:t>
            </a:r>
            <a:endParaRPr lang="en-GB" sz="3000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113" y="2671010"/>
            <a:ext cx="4468483" cy="3364331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b="1" dirty="0"/>
              <a:t>Бумага</a:t>
            </a:r>
            <a:r>
              <a:rPr lang="en-GB" sz="1700" b="1" dirty="0"/>
              <a:t> / </a:t>
            </a:r>
            <a:r>
              <a:rPr lang="ru-RU" sz="1700" b="1" dirty="0"/>
              <a:t>Комбинированная основа</a:t>
            </a:r>
            <a:endParaRPr lang="en-GB" sz="1700" b="1" dirty="0"/>
          </a:p>
          <a:p>
            <a:pPr>
              <a:lnSpc>
                <a:spcPct val="80000"/>
              </a:lnSpc>
            </a:pPr>
            <a:endParaRPr lang="en-GB" sz="1700" b="1" dirty="0"/>
          </a:p>
          <a:p>
            <a:pPr>
              <a:lnSpc>
                <a:spcPct val="80000"/>
              </a:lnSpc>
            </a:pPr>
            <a:r>
              <a:rPr lang="ru-RU" sz="1700" b="1" dirty="0"/>
              <a:t>Выпуклая форма</a:t>
            </a:r>
            <a:r>
              <a:rPr lang="en-GB" sz="1700" b="1" dirty="0"/>
              <a:t> </a:t>
            </a:r>
            <a:br>
              <a:rPr lang="en-GB" sz="1700" b="1" dirty="0"/>
            </a:br>
            <a:r>
              <a:rPr lang="ru-RU" sz="1700" dirty="0"/>
              <a:t>Причина</a:t>
            </a:r>
            <a:r>
              <a:rPr lang="en-GB" sz="1700" dirty="0"/>
              <a:t>:</a:t>
            </a:r>
            <a:br>
              <a:rPr lang="en-GB" sz="1700" dirty="0"/>
            </a:br>
            <a:r>
              <a:rPr lang="ru-RU" sz="1700" dirty="0"/>
              <a:t>Влажность ниже</a:t>
            </a:r>
            <a:r>
              <a:rPr lang="en-GB" sz="1700" dirty="0"/>
              <a:t> 40 %.</a:t>
            </a:r>
            <a:br>
              <a:rPr lang="en-GB" sz="1700" dirty="0"/>
            </a:br>
            <a:r>
              <a:rPr lang="ru-RU" sz="1700" b="1" dirty="0"/>
              <a:t>Слишком сухой воздух</a:t>
            </a:r>
            <a:r>
              <a:rPr lang="en-GB" sz="1700" dirty="0"/>
              <a:t/>
            </a:r>
            <a:br>
              <a:rPr lang="en-GB" sz="1700" dirty="0"/>
            </a:br>
            <a:r>
              <a:rPr lang="ru-RU" sz="1700" dirty="0"/>
              <a:t>Влага</a:t>
            </a:r>
            <a:r>
              <a:rPr lang="en-GB" sz="1700" dirty="0"/>
              <a:t> </a:t>
            </a:r>
            <a:r>
              <a:rPr lang="ru-RU" sz="1700" dirty="0"/>
              <a:t>испаряется из</a:t>
            </a:r>
            <a:r>
              <a:rPr lang="en-GB" sz="1700" dirty="0"/>
              <a:t> </a:t>
            </a:r>
            <a:r>
              <a:rPr lang="ru-RU" sz="1700" dirty="0"/>
              <a:t>основы</a:t>
            </a:r>
            <a:endParaRPr lang="en-GB" sz="1700" dirty="0"/>
          </a:p>
          <a:p>
            <a:pPr>
              <a:lnSpc>
                <a:spcPct val="80000"/>
              </a:lnSpc>
            </a:pP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b="1" dirty="0"/>
              <a:t>Вогнутая форма</a:t>
            </a:r>
            <a:r>
              <a:rPr lang="en-GB" sz="1700" b="1" u="sng" dirty="0"/>
              <a:t/>
            </a:r>
            <a:br>
              <a:rPr lang="en-GB" sz="1700" b="1" u="sng" dirty="0"/>
            </a:br>
            <a:r>
              <a:rPr lang="ru-RU" sz="1700" dirty="0"/>
              <a:t>Причина</a:t>
            </a:r>
            <a:r>
              <a:rPr lang="en-GB" sz="1700" dirty="0"/>
              <a:t>:</a:t>
            </a:r>
            <a:br>
              <a:rPr lang="en-GB" sz="1700" dirty="0"/>
            </a:br>
            <a:r>
              <a:rPr lang="ru-RU" sz="1700" dirty="0"/>
              <a:t>Высокая влажность, более</a:t>
            </a:r>
            <a:r>
              <a:rPr lang="en-GB" sz="1700" dirty="0"/>
              <a:t> 70 %</a:t>
            </a:r>
            <a:br>
              <a:rPr lang="en-GB" sz="1700" dirty="0"/>
            </a:br>
            <a:r>
              <a:rPr lang="ru-RU" sz="1700" b="1" dirty="0"/>
              <a:t>Воздух слишком влажный</a:t>
            </a:r>
            <a:r>
              <a:rPr lang="en-GB" sz="1700" dirty="0"/>
              <a:t/>
            </a:r>
            <a:br>
              <a:rPr lang="en-GB" sz="1700" dirty="0"/>
            </a:br>
            <a:r>
              <a:rPr lang="ru-RU" sz="1700" dirty="0"/>
              <a:t>Влага</a:t>
            </a:r>
            <a:r>
              <a:rPr lang="en-GB" sz="1700" dirty="0"/>
              <a:t> </a:t>
            </a:r>
            <a:r>
              <a:rPr lang="ru-RU" sz="1700" dirty="0"/>
              <a:t>проникает в основу</a:t>
            </a:r>
            <a:endParaRPr lang="en-GB" sz="17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75849" y="2671011"/>
            <a:ext cx="3657600" cy="3433512"/>
            <a:chOff x="3024" y="1680"/>
            <a:chExt cx="2304" cy="2208"/>
          </a:xfrm>
        </p:grpSpPr>
        <p:sp>
          <p:nvSpPr>
            <p:cNvPr id="123909" name="AutoShape 5"/>
            <p:cNvSpPr>
              <a:spLocks noChangeArrowheads="1"/>
            </p:cNvSpPr>
            <p:nvPr/>
          </p:nvSpPr>
          <p:spPr bwMode="auto">
            <a:xfrm rot="10779411">
              <a:off x="3072" y="2448"/>
              <a:ext cx="2160" cy="1056"/>
            </a:xfrm>
            <a:custGeom>
              <a:avLst/>
              <a:gdLst>
                <a:gd name="G0" fmla="+- 9882 0 0"/>
                <a:gd name="G1" fmla="+- -10891438 0 0"/>
                <a:gd name="G2" fmla="+- 0 0 -10891438"/>
                <a:gd name="T0" fmla="*/ 0 256 1"/>
                <a:gd name="T1" fmla="*/ 180 256 1"/>
                <a:gd name="G3" fmla="+- -10891438 T0 T1"/>
                <a:gd name="T2" fmla="*/ 0 256 1"/>
                <a:gd name="T3" fmla="*/ 90 256 1"/>
                <a:gd name="G4" fmla="+- -10891438 T2 T3"/>
                <a:gd name="G5" fmla="*/ G4 2 1"/>
                <a:gd name="T4" fmla="*/ 90 256 1"/>
                <a:gd name="T5" fmla="*/ 0 256 1"/>
                <a:gd name="G6" fmla="+- -10891438 T4 T5"/>
                <a:gd name="G7" fmla="*/ G6 2 1"/>
                <a:gd name="G8" fmla="abs -1089143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82"/>
                <a:gd name="G18" fmla="*/ 9882 1 2"/>
                <a:gd name="G19" fmla="+- G18 5400 0"/>
                <a:gd name="G20" fmla="cos G19 -10891438"/>
                <a:gd name="G21" fmla="sin G19 -10891438"/>
                <a:gd name="G22" fmla="+- G20 10800 0"/>
                <a:gd name="G23" fmla="+- G21 10800 0"/>
                <a:gd name="G24" fmla="+- 10800 0 G20"/>
                <a:gd name="G25" fmla="+- 9882 10800 0"/>
                <a:gd name="G26" fmla="?: G9 G17 G25"/>
                <a:gd name="G27" fmla="?: G9 0 21600"/>
                <a:gd name="G28" fmla="cos 10800 -10891438"/>
                <a:gd name="G29" fmla="sin 10800 -10891438"/>
                <a:gd name="G30" fmla="sin 9882 -10891438"/>
                <a:gd name="G31" fmla="+- G28 10800 0"/>
                <a:gd name="G32" fmla="+- G29 10800 0"/>
                <a:gd name="G33" fmla="+- G30 10800 0"/>
                <a:gd name="G34" fmla="?: G4 0 G31"/>
                <a:gd name="G35" fmla="?: -10891438 G34 0"/>
                <a:gd name="G36" fmla="?: G6 G35 G31"/>
                <a:gd name="G37" fmla="+- 21600 0 G36"/>
                <a:gd name="G38" fmla="?: G4 0 G33"/>
                <a:gd name="G39" fmla="?: -1089143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757 w 21600"/>
                <a:gd name="T15" fmla="*/ 8331 h 21600"/>
                <a:gd name="T16" fmla="*/ 10800 w 21600"/>
                <a:gd name="T17" fmla="*/ 918 h 21600"/>
                <a:gd name="T18" fmla="*/ 20843 w 21600"/>
                <a:gd name="T19" fmla="*/ 833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203" y="8441"/>
                  </a:moveTo>
                  <a:cubicBezTo>
                    <a:pt x="2289" y="4023"/>
                    <a:pt x="6250" y="917"/>
                    <a:pt x="10800" y="918"/>
                  </a:cubicBezTo>
                  <a:cubicBezTo>
                    <a:pt x="15349" y="918"/>
                    <a:pt x="19310" y="4023"/>
                    <a:pt x="20396" y="8441"/>
                  </a:cubicBezTo>
                  <a:lnTo>
                    <a:pt x="21287" y="8222"/>
                  </a:lnTo>
                  <a:cubicBezTo>
                    <a:pt x="20101" y="3394"/>
                    <a:pt x="15771" y="-1"/>
                    <a:pt x="10799" y="0"/>
                  </a:cubicBezTo>
                  <a:cubicBezTo>
                    <a:pt x="5828" y="0"/>
                    <a:pt x="1498" y="3394"/>
                    <a:pt x="312" y="8222"/>
                  </a:cubicBez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10" name="AutoShape 6"/>
            <p:cNvSpPr>
              <a:spLocks noChangeArrowheads="1"/>
            </p:cNvSpPr>
            <p:nvPr/>
          </p:nvSpPr>
          <p:spPr bwMode="auto">
            <a:xfrm rot="-1447245">
              <a:off x="4662" y="3201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11" name="AutoShape 7"/>
            <p:cNvSpPr>
              <a:spLocks noChangeArrowheads="1"/>
            </p:cNvSpPr>
            <p:nvPr/>
          </p:nvSpPr>
          <p:spPr bwMode="auto">
            <a:xfrm rot="473371">
              <a:off x="3852" y="3294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2" name="AutoShape 8"/>
            <p:cNvSpPr>
              <a:spLocks noChangeArrowheads="1"/>
            </p:cNvSpPr>
            <p:nvPr/>
          </p:nvSpPr>
          <p:spPr bwMode="auto">
            <a:xfrm>
              <a:off x="3987" y="3306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3" name="AutoShape 9"/>
            <p:cNvSpPr>
              <a:spLocks noChangeArrowheads="1"/>
            </p:cNvSpPr>
            <p:nvPr/>
          </p:nvSpPr>
          <p:spPr bwMode="auto">
            <a:xfrm>
              <a:off x="4134" y="3312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4" name="AutoShape 10"/>
            <p:cNvSpPr>
              <a:spLocks noChangeArrowheads="1"/>
            </p:cNvSpPr>
            <p:nvPr/>
          </p:nvSpPr>
          <p:spPr bwMode="auto">
            <a:xfrm rot="-924041">
              <a:off x="4407" y="3273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5" name="AutoShape 11"/>
            <p:cNvSpPr>
              <a:spLocks noChangeArrowheads="1"/>
            </p:cNvSpPr>
            <p:nvPr/>
          </p:nvSpPr>
          <p:spPr bwMode="auto">
            <a:xfrm rot="1042366">
              <a:off x="3552" y="3225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6" name="AutoShape 12"/>
            <p:cNvSpPr>
              <a:spLocks noChangeArrowheads="1"/>
            </p:cNvSpPr>
            <p:nvPr/>
          </p:nvSpPr>
          <p:spPr bwMode="auto">
            <a:xfrm rot="1457458">
              <a:off x="3417" y="3171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7" name="AutoShape 13"/>
            <p:cNvSpPr>
              <a:spLocks noChangeArrowheads="1"/>
            </p:cNvSpPr>
            <p:nvPr/>
          </p:nvSpPr>
          <p:spPr bwMode="auto">
            <a:xfrm rot="-1013833">
              <a:off x="4536" y="3243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8" name="AutoShape 14"/>
            <p:cNvSpPr>
              <a:spLocks noChangeArrowheads="1"/>
            </p:cNvSpPr>
            <p:nvPr/>
          </p:nvSpPr>
          <p:spPr bwMode="auto">
            <a:xfrm rot="-311666">
              <a:off x="4266" y="330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19" name="AutoShape 15"/>
            <p:cNvSpPr>
              <a:spLocks noChangeArrowheads="1"/>
            </p:cNvSpPr>
            <p:nvPr/>
          </p:nvSpPr>
          <p:spPr bwMode="auto">
            <a:xfrm rot="722090">
              <a:off x="3696" y="327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20" name="AutoShape 16"/>
            <p:cNvSpPr>
              <a:spLocks noChangeArrowheads="1"/>
            </p:cNvSpPr>
            <p:nvPr/>
          </p:nvSpPr>
          <p:spPr bwMode="auto">
            <a:xfrm rot="-1900280">
              <a:off x="4785" y="3144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21" name="AutoShape 17"/>
            <p:cNvSpPr>
              <a:spLocks noChangeArrowheads="1"/>
            </p:cNvSpPr>
            <p:nvPr/>
          </p:nvSpPr>
          <p:spPr bwMode="auto">
            <a:xfrm rot="19140015">
              <a:off x="4884" y="3075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22" name="AutoShape 18"/>
            <p:cNvSpPr>
              <a:spLocks noChangeArrowheads="1"/>
            </p:cNvSpPr>
            <p:nvPr/>
          </p:nvSpPr>
          <p:spPr bwMode="auto">
            <a:xfrm rot="3037800">
              <a:off x="3216" y="3024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23" name="AutoShape 19"/>
            <p:cNvSpPr>
              <a:spLocks noChangeArrowheads="1"/>
            </p:cNvSpPr>
            <p:nvPr/>
          </p:nvSpPr>
          <p:spPr bwMode="auto">
            <a:xfrm rot="-3417963">
              <a:off x="4968" y="2982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24" name="AutoShape 20"/>
            <p:cNvSpPr>
              <a:spLocks noChangeArrowheads="1"/>
            </p:cNvSpPr>
            <p:nvPr/>
          </p:nvSpPr>
          <p:spPr bwMode="auto">
            <a:xfrm rot="2102565">
              <a:off x="3312" y="312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3925" name="Line 21"/>
            <p:cNvSpPr>
              <a:spLocks noChangeShapeType="1"/>
            </p:cNvSpPr>
            <p:nvPr/>
          </p:nvSpPr>
          <p:spPr bwMode="auto">
            <a:xfrm flipV="1">
              <a:off x="4128" y="3552"/>
              <a:ext cx="0" cy="336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26" name="Line 22"/>
            <p:cNvSpPr>
              <a:spLocks noChangeShapeType="1"/>
            </p:cNvSpPr>
            <p:nvPr/>
          </p:nvSpPr>
          <p:spPr bwMode="auto">
            <a:xfrm flipV="1">
              <a:off x="3729" y="3504"/>
              <a:ext cx="0" cy="384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27" name="Line 23"/>
            <p:cNvSpPr>
              <a:spLocks noChangeShapeType="1"/>
            </p:cNvSpPr>
            <p:nvPr/>
          </p:nvSpPr>
          <p:spPr bwMode="auto">
            <a:xfrm flipV="1">
              <a:off x="4512" y="3504"/>
              <a:ext cx="0" cy="384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28" name="Line 24"/>
            <p:cNvSpPr>
              <a:spLocks noChangeShapeType="1"/>
            </p:cNvSpPr>
            <p:nvPr/>
          </p:nvSpPr>
          <p:spPr bwMode="auto">
            <a:xfrm flipV="1">
              <a:off x="4827" y="3456"/>
              <a:ext cx="0" cy="432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29" name="Line 25"/>
            <p:cNvSpPr>
              <a:spLocks noChangeShapeType="1"/>
            </p:cNvSpPr>
            <p:nvPr/>
          </p:nvSpPr>
          <p:spPr bwMode="auto">
            <a:xfrm flipV="1">
              <a:off x="5136" y="3264"/>
              <a:ext cx="0" cy="624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0" name="Line 26"/>
            <p:cNvSpPr>
              <a:spLocks noChangeShapeType="1"/>
            </p:cNvSpPr>
            <p:nvPr/>
          </p:nvSpPr>
          <p:spPr bwMode="auto">
            <a:xfrm flipV="1">
              <a:off x="3120" y="3216"/>
              <a:ext cx="0" cy="672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1" name="Line 27"/>
            <p:cNvSpPr>
              <a:spLocks noChangeShapeType="1"/>
            </p:cNvSpPr>
            <p:nvPr/>
          </p:nvSpPr>
          <p:spPr bwMode="auto">
            <a:xfrm flipV="1">
              <a:off x="3405" y="3408"/>
              <a:ext cx="0" cy="48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2" name="Line 28"/>
            <p:cNvSpPr>
              <a:spLocks noChangeShapeType="1"/>
            </p:cNvSpPr>
            <p:nvPr/>
          </p:nvSpPr>
          <p:spPr bwMode="auto">
            <a:xfrm flipH="1">
              <a:off x="3789" y="3546"/>
              <a:ext cx="288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3" name="Line 29"/>
            <p:cNvSpPr>
              <a:spLocks noChangeShapeType="1"/>
            </p:cNvSpPr>
            <p:nvPr/>
          </p:nvSpPr>
          <p:spPr bwMode="auto">
            <a:xfrm flipH="1">
              <a:off x="3456" y="3483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4" name="Line 30"/>
            <p:cNvSpPr>
              <a:spLocks noChangeShapeType="1"/>
            </p:cNvSpPr>
            <p:nvPr/>
          </p:nvSpPr>
          <p:spPr bwMode="auto">
            <a:xfrm flipH="1">
              <a:off x="3138" y="3387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5" name="Line 31"/>
            <p:cNvSpPr>
              <a:spLocks noChangeShapeType="1"/>
            </p:cNvSpPr>
            <p:nvPr/>
          </p:nvSpPr>
          <p:spPr bwMode="auto">
            <a:xfrm>
              <a:off x="4542" y="3495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6" name="Line 32"/>
            <p:cNvSpPr>
              <a:spLocks noChangeShapeType="1"/>
            </p:cNvSpPr>
            <p:nvPr/>
          </p:nvSpPr>
          <p:spPr bwMode="auto">
            <a:xfrm>
              <a:off x="4170" y="3540"/>
              <a:ext cx="288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937" name="Line 33"/>
            <p:cNvSpPr>
              <a:spLocks noChangeShapeType="1"/>
            </p:cNvSpPr>
            <p:nvPr/>
          </p:nvSpPr>
          <p:spPr bwMode="auto">
            <a:xfrm>
              <a:off x="4869" y="3396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3024" y="1680"/>
              <a:ext cx="2304" cy="1776"/>
              <a:chOff x="3024" y="1152"/>
              <a:chExt cx="2304" cy="1776"/>
            </a:xfrm>
          </p:grpSpPr>
          <p:sp>
            <p:nvSpPr>
              <p:cNvPr id="123939" name="AutoShape 35"/>
              <p:cNvSpPr>
                <a:spLocks noChangeArrowheads="1"/>
              </p:cNvSpPr>
              <p:nvPr/>
            </p:nvSpPr>
            <p:spPr bwMode="auto">
              <a:xfrm>
                <a:off x="3024" y="1536"/>
                <a:ext cx="2304" cy="1392"/>
              </a:xfrm>
              <a:custGeom>
                <a:avLst/>
                <a:gdLst>
                  <a:gd name="G0" fmla="+- 9999 0 0"/>
                  <a:gd name="G1" fmla="+- -10185851 0 0"/>
                  <a:gd name="G2" fmla="+- 0 0 -10185851"/>
                  <a:gd name="T0" fmla="*/ 0 256 1"/>
                  <a:gd name="T1" fmla="*/ 180 256 1"/>
                  <a:gd name="G3" fmla="+- -10185851 T0 T1"/>
                  <a:gd name="T2" fmla="*/ 0 256 1"/>
                  <a:gd name="T3" fmla="*/ 90 256 1"/>
                  <a:gd name="G4" fmla="+- -10185851 T2 T3"/>
                  <a:gd name="G5" fmla="*/ G4 2 1"/>
                  <a:gd name="T4" fmla="*/ 90 256 1"/>
                  <a:gd name="T5" fmla="*/ 0 256 1"/>
                  <a:gd name="G6" fmla="+- -10185851 T4 T5"/>
                  <a:gd name="G7" fmla="*/ G6 2 1"/>
                  <a:gd name="G8" fmla="abs -10185851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9999"/>
                  <a:gd name="G18" fmla="*/ 9999 1 2"/>
                  <a:gd name="G19" fmla="+- G18 5400 0"/>
                  <a:gd name="G20" fmla="cos G19 -10185851"/>
                  <a:gd name="G21" fmla="sin G19 -10185851"/>
                  <a:gd name="G22" fmla="+- G20 10800 0"/>
                  <a:gd name="G23" fmla="+- G21 10800 0"/>
                  <a:gd name="G24" fmla="+- 10800 0 G20"/>
                  <a:gd name="G25" fmla="+- 9999 10800 0"/>
                  <a:gd name="G26" fmla="?: G9 G17 G25"/>
                  <a:gd name="G27" fmla="?: G9 0 21600"/>
                  <a:gd name="G28" fmla="cos 10800 -10185851"/>
                  <a:gd name="G29" fmla="sin 10800 -10185851"/>
                  <a:gd name="G30" fmla="sin 9999 -10185851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0185851 G34 0"/>
                  <a:gd name="G36" fmla="?: G6 G35 G31"/>
                  <a:gd name="G37" fmla="+- 21600 0 G36"/>
                  <a:gd name="G38" fmla="?: G4 0 G33"/>
                  <a:gd name="G39" fmla="?: -10185851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342 w 21600"/>
                  <a:gd name="T15" fmla="*/ 6474 h 21600"/>
                  <a:gd name="T16" fmla="*/ 10800 w 21600"/>
                  <a:gd name="T17" fmla="*/ 801 h 21600"/>
                  <a:gd name="T18" fmla="*/ 20258 w 21600"/>
                  <a:gd name="T19" fmla="*/ 647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706" y="6641"/>
                    </a:moveTo>
                    <a:cubicBezTo>
                      <a:pt x="3334" y="3083"/>
                      <a:pt x="6887" y="800"/>
                      <a:pt x="10800" y="801"/>
                    </a:cubicBezTo>
                    <a:cubicBezTo>
                      <a:pt x="14712" y="801"/>
                      <a:pt x="18265" y="3083"/>
                      <a:pt x="19893" y="6641"/>
                    </a:cubicBezTo>
                    <a:lnTo>
                      <a:pt x="20621" y="6308"/>
                    </a:lnTo>
                    <a:cubicBezTo>
                      <a:pt x="18863" y="2464"/>
                      <a:pt x="15026" y="-1"/>
                      <a:pt x="10799" y="0"/>
                    </a:cubicBezTo>
                    <a:cubicBezTo>
                      <a:pt x="6573" y="0"/>
                      <a:pt x="2736" y="2464"/>
                      <a:pt x="978" y="6308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0" name="AutoShape 36"/>
              <p:cNvSpPr>
                <a:spLocks noChangeArrowheads="1"/>
              </p:cNvSpPr>
              <p:nvPr/>
            </p:nvSpPr>
            <p:spPr bwMode="auto">
              <a:xfrm>
                <a:off x="4032" y="1383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9057" tIns="49528" rIns="99057" bIns="49528" anchor="ctr"/>
              <a:lstStyle/>
              <a:p>
                <a:pPr algn="ctr" defTabSz="914324"/>
                <a:endParaRPr lang="en-GB" sz="1600" b="1" dirty="0"/>
              </a:p>
            </p:txBody>
          </p:sp>
          <p:sp>
            <p:nvSpPr>
              <p:cNvPr id="123941" name="AutoShape 37"/>
              <p:cNvSpPr>
                <a:spLocks noChangeArrowheads="1"/>
              </p:cNvSpPr>
              <p:nvPr/>
            </p:nvSpPr>
            <p:spPr bwMode="auto">
              <a:xfrm>
                <a:off x="4176" y="1383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2" name="AutoShape 38"/>
              <p:cNvSpPr>
                <a:spLocks noChangeArrowheads="1"/>
              </p:cNvSpPr>
              <p:nvPr/>
            </p:nvSpPr>
            <p:spPr bwMode="auto">
              <a:xfrm rot="454103">
                <a:off x="4329" y="1395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3" name="AutoShape 39"/>
              <p:cNvSpPr>
                <a:spLocks noChangeArrowheads="1"/>
              </p:cNvSpPr>
              <p:nvPr/>
            </p:nvSpPr>
            <p:spPr bwMode="auto">
              <a:xfrm rot="658473">
                <a:off x="4479" y="1419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4" name="AutoShape 40"/>
              <p:cNvSpPr>
                <a:spLocks noChangeArrowheads="1"/>
              </p:cNvSpPr>
              <p:nvPr/>
            </p:nvSpPr>
            <p:spPr bwMode="auto">
              <a:xfrm rot="867298">
                <a:off x="4632" y="1458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5" name="AutoShape 41"/>
              <p:cNvSpPr>
                <a:spLocks noChangeArrowheads="1"/>
              </p:cNvSpPr>
              <p:nvPr/>
            </p:nvSpPr>
            <p:spPr bwMode="auto">
              <a:xfrm rot="1986202">
                <a:off x="4923" y="1590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6" name="AutoShape 42"/>
              <p:cNvSpPr>
                <a:spLocks noChangeArrowheads="1"/>
              </p:cNvSpPr>
              <p:nvPr/>
            </p:nvSpPr>
            <p:spPr bwMode="auto">
              <a:xfrm rot="1461670">
                <a:off x="4788" y="1515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7" name="AutoShape 43"/>
              <p:cNvSpPr>
                <a:spLocks noChangeArrowheads="1"/>
              </p:cNvSpPr>
              <p:nvPr/>
            </p:nvSpPr>
            <p:spPr bwMode="auto">
              <a:xfrm rot="2193148">
                <a:off x="5049" y="1671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8" name="AutoShape 44"/>
              <p:cNvSpPr>
                <a:spLocks noChangeArrowheads="1"/>
              </p:cNvSpPr>
              <p:nvPr/>
            </p:nvSpPr>
            <p:spPr bwMode="auto">
              <a:xfrm rot="-1817096">
                <a:off x="3288" y="1578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49" name="AutoShape 45"/>
              <p:cNvSpPr>
                <a:spLocks noChangeArrowheads="1"/>
              </p:cNvSpPr>
              <p:nvPr/>
            </p:nvSpPr>
            <p:spPr bwMode="auto">
              <a:xfrm rot="-607490">
                <a:off x="3876" y="1398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0" name="AutoShape 46"/>
              <p:cNvSpPr>
                <a:spLocks noChangeArrowheads="1"/>
              </p:cNvSpPr>
              <p:nvPr/>
            </p:nvSpPr>
            <p:spPr bwMode="auto">
              <a:xfrm rot="-1604546">
                <a:off x="3429" y="1509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1" name="AutoShape 47"/>
              <p:cNvSpPr>
                <a:spLocks noChangeArrowheads="1"/>
              </p:cNvSpPr>
              <p:nvPr/>
            </p:nvSpPr>
            <p:spPr bwMode="auto">
              <a:xfrm rot="-665141">
                <a:off x="3726" y="1419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2" name="AutoShape 48"/>
              <p:cNvSpPr>
                <a:spLocks noChangeArrowheads="1"/>
              </p:cNvSpPr>
              <p:nvPr/>
            </p:nvSpPr>
            <p:spPr bwMode="auto">
              <a:xfrm rot="2673464">
                <a:off x="5172" y="1770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3" name="AutoShape 49"/>
              <p:cNvSpPr>
                <a:spLocks noChangeArrowheads="1"/>
              </p:cNvSpPr>
              <p:nvPr/>
            </p:nvSpPr>
            <p:spPr bwMode="auto">
              <a:xfrm rot="-1061063">
                <a:off x="3576" y="1455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4" name="AutoShape 50"/>
              <p:cNvSpPr>
                <a:spLocks noChangeArrowheads="1"/>
              </p:cNvSpPr>
              <p:nvPr/>
            </p:nvSpPr>
            <p:spPr bwMode="auto">
              <a:xfrm rot="-3002547">
                <a:off x="3039" y="1767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5" name="AutoShape 51"/>
              <p:cNvSpPr>
                <a:spLocks noChangeArrowheads="1"/>
              </p:cNvSpPr>
              <p:nvPr/>
            </p:nvSpPr>
            <p:spPr bwMode="auto">
              <a:xfrm rot="-2464446">
                <a:off x="3150" y="1671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6" name="Line 52"/>
              <p:cNvSpPr>
                <a:spLocks noChangeShapeType="1"/>
              </p:cNvSpPr>
              <p:nvPr/>
            </p:nvSpPr>
            <p:spPr bwMode="auto">
              <a:xfrm>
                <a:off x="4188" y="1632"/>
                <a:ext cx="0" cy="33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7" name="Line 53"/>
              <p:cNvSpPr>
                <a:spLocks noChangeShapeType="1"/>
              </p:cNvSpPr>
              <p:nvPr/>
            </p:nvSpPr>
            <p:spPr bwMode="auto">
              <a:xfrm>
                <a:off x="3885" y="1680"/>
                <a:ext cx="0" cy="288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8" name="Line 54"/>
              <p:cNvSpPr>
                <a:spLocks noChangeShapeType="1"/>
              </p:cNvSpPr>
              <p:nvPr/>
            </p:nvSpPr>
            <p:spPr bwMode="auto">
              <a:xfrm>
                <a:off x="3609" y="1728"/>
                <a:ext cx="0" cy="24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59" name="Line 55"/>
              <p:cNvSpPr>
                <a:spLocks noChangeShapeType="1"/>
              </p:cNvSpPr>
              <p:nvPr/>
            </p:nvSpPr>
            <p:spPr bwMode="auto">
              <a:xfrm>
                <a:off x="3360" y="1872"/>
                <a:ext cx="0" cy="9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0" name="Line 56"/>
              <p:cNvSpPr>
                <a:spLocks noChangeShapeType="1"/>
              </p:cNvSpPr>
              <p:nvPr/>
            </p:nvSpPr>
            <p:spPr bwMode="auto">
              <a:xfrm>
                <a:off x="4680" y="1728"/>
                <a:ext cx="0" cy="24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1" name="Line 57"/>
              <p:cNvSpPr>
                <a:spLocks noChangeShapeType="1"/>
              </p:cNvSpPr>
              <p:nvPr/>
            </p:nvSpPr>
            <p:spPr bwMode="auto">
              <a:xfrm>
                <a:off x="4944" y="1872"/>
                <a:ext cx="0" cy="9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2" name="Line 58"/>
              <p:cNvSpPr>
                <a:spLocks noChangeShapeType="1"/>
              </p:cNvSpPr>
              <p:nvPr/>
            </p:nvSpPr>
            <p:spPr bwMode="auto">
              <a:xfrm>
                <a:off x="4434" y="1680"/>
                <a:ext cx="0" cy="288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3" name="Line 59"/>
              <p:cNvSpPr>
                <a:spLocks noChangeShapeType="1"/>
              </p:cNvSpPr>
              <p:nvPr/>
            </p:nvSpPr>
            <p:spPr bwMode="auto">
              <a:xfrm>
                <a:off x="3429" y="1803"/>
                <a:ext cx="1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4" name="Line 60"/>
              <p:cNvSpPr>
                <a:spLocks noChangeShapeType="1"/>
              </p:cNvSpPr>
              <p:nvPr/>
            </p:nvSpPr>
            <p:spPr bwMode="auto">
              <a:xfrm>
                <a:off x="3648" y="1707"/>
                <a:ext cx="192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5" name="Line 61"/>
              <p:cNvSpPr>
                <a:spLocks noChangeShapeType="1"/>
              </p:cNvSpPr>
              <p:nvPr/>
            </p:nvSpPr>
            <p:spPr bwMode="auto">
              <a:xfrm>
                <a:off x="3954" y="1644"/>
                <a:ext cx="192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6" name="Line 62"/>
              <p:cNvSpPr>
                <a:spLocks noChangeShapeType="1"/>
              </p:cNvSpPr>
              <p:nvPr/>
            </p:nvSpPr>
            <p:spPr bwMode="auto">
              <a:xfrm flipH="1">
                <a:off x="4215" y="1641"/>
                <a:ext cx="192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7" name="Line 63"/>
              <p:cNvSpPr>
                <a:spLocks noChangeShapeType="1"/>
              </p:cNvSpPr>
              <p:nvPr/>
            </p:nvSpPr>
            <p:spPr bwMode="auto">
              <a:xfrm flipH="1">
                <a:off x="4473" y="1680"/>
                <a:ext cx="1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8" name="Line 64"/>
              <p:cNvSpPr>
                <a:spLocks noChangeShapeType="1"/>
              </p:cNvSpPr>
              <p:nvPr/>
            </p:nvSpPr>
            <p:spPr bwMode="auto">
              <a:xfrm flipH="1">
                <a:off x="4713" y="1767"/>
                <a:ext cx="1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969" name="Rectangle 65"/>
              <p:cNvSpPr>
                <a:spLocks noChangeArrowheads="1"/>
              </p:cNvSpPr>
              <p:nvPr/>
            </p:nvSpPr>
            <p:spPr bwMode="auto">
              <a:xfrm>
                <a:off x="4464" y="1152"/>
                <a:ext cx="768" cy="192"/>
              </a:xfrm>
              <a:prstGeom prst="rect">
                <a:avLst/>
              </a:prstGeom>
              <a:solidFill>
                <a:srgbClr val="FFFFFF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9057" tIns="49528" rIns="99057" bIns="49528" anchor="ctr"/>
              <a:lstStyle/>
              <a:p>
                <a:pPr algn="ctr" defTabSz="914324"/>
                <a:r>
                  <a:rPr lang="ru-RU" dirty="0"/>
                  <a:t>В</a:t>
                </a:r>
                <a:r>
                  <a:rPr lang="en-GB" dirty="0" err="1"/>
                  <a:t>ыпукл</a:t>
                </a:r>
                <a:r>
                  <a:rPr lang="ru-RU" dirty="0" err="1"/>
                  <a:t>ая</a:t>
                </a:r>
                <a:endParaRPr lang="en-GB" dirty="0"/>
              </a:p>
            </p:txBody>
          </p:sp>
        </p:grpSp>
        <p:sp>
          <p:nvSpPr>
            <p:cNvPr id="123970" name="Rectangle 66"/>
            <p:cNvSpPr>
              <a:spLocks noChangeArrowheads="1"/>
            </p:cNvSpPr>
            <p:nvPr/>
          </p:nvSpPr>
          <p:spPr bwMode="auto">
            <a:xfrm>
              <a:off x="4464" y="2784"/>
              <a:ext cx="768" cy="192"/>
            </a:xfrm>
            <a:prstGeom prst="rect">
              <a:avLst/>
            </a:prstGeom>
            <a:solidFill>
              <a:srgbClr val="FFFFFF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r>
                <a:rPr lang="ru-RU" dirty="0"/>
                <a:t>Вогнутая</a:t>
              </a:r>
              <a:endParaRPr lang="en-GB" dirty="0"/>
            </a:p>
          </p:txBody>
        </p:sp>
      </p:grpSp>
    </p:spTree>
  </p:cSld>
  <p:clrMapOvr>
    <a:masterClrMapping/>
  </p:clrMapOvr>
  <p:transition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BB5C-4F01-45CD-A487-3D3F7C8D21DA}" type="datetime2">
              <a:rPr lang="de-DE"/>
              <a:pPr/>
              <a:t>Dienstag, 13. August 2013</a:t>
            </a:fld>
            <a:endParaRPr lang="de-DE"/>
          </a:p>
        </p:txBody>
      </p:sp>
      <p:sp>
        <p:nvSpPr>
          <p:cNvPr id="68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556E6C-2FD6-461F-87BF-6CAE89842A27}" type="slidenum">
              <a:rPr lang="de-DE"/>
              <a:pPr/>
              <a:t>5</a:t>
            </a:fld>
            <a:endParaRPr lang="de-DE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39253"/>
            <a:ext cx="8200845" cy="1143000"/>
          </a:xfrm>
        </p:spPr>
        <p:txBody>
          <a:bodyPr/>
          <a:lstStyle/>
          <a:p>
            <a:r>
              <a:rPr lang="ru-RU" sz="3000" dirty="0"/>
              <a:t>Ленты, </a:t>
            </a:r>
            <a:r>
              <a:rPr lang="ru-RU" sz="3000" dirty="0" err="1"/>
              <a:t>п</a:t>
            </a:r>
            <a:r>
              <a:rPr lang="en-GB" sz="3000" dirty="0" err="1"/>
              <a:t>отерявши</a:t>
            </a:r>
            <a:r>
              <a:rPr lang="ru-RU" sz="3000" dirty="0"/>
              <a:t>е</a:t>
            </a:r>
            <a:r>
              <a:rPr lang="en-GB" sz="3000" dirty="0"/>
              <a:t> </a:t>
            </a:r>
            <a:r>
              <a:rPr lang="en-GB" sz="3000" dirty="0" err="1"/>
              <a:t>правильную</a:t>
            </a:r>
            <a:r>
              <a:rPr lang="en-GB" sz="3000" dirty="0"/>
              <a:t> </a:t>
            </a:r>
            <a:r>
              <a:rPr lang="en-GB" sz="3000" dirty="0" err="1"/>
              <a:t>форму</a:t>
            </a:r>
            <a:endParaRPr lang="en-GB" sz="3000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114" y="2671010"/>
            <a:ext cx="4403785" cy="3364331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b="1" dirty="0"/>
              <a:t>Бумага</a:t>
            </a:r>
            <a:r>
              <a:rPr lang="en-GB" sz="1700" b="1" dirty="0"/>
              <a:t> / </a:t>
            </a:r>
            <a:r>
              <a:rPr lang="ru-RU" sz="1700" b="1" dirty="0"/>
              <a:t>Комбинированная основа</a:t>
            </a:r>
            <a:endParaRPr lang="en-GB" sz="1700" b="1" dirty="0"/>
          </a:p>
          <a:p>
            <a:pPr>
              <a:lnSpc>
                <a:spcPct val="80000"/>
              </a:lnSpc>
            </a:pPr>
            <a:endParaRPr lang="en-GB" sz="1700" b="1" dirty="0"/>
          </a:p>
          <a:p>
            <a:pPr>
              <a:lnSpc>
                <a:spcPct val="80000"/>
              </a:lnSpc>
            </a:pPr>
            <a:r>
              <a:rPr lang="ru-RU" sz="1700" dirty="0"/>
              <a:t>Оптимальные условия хранения</a:t>
            </a:r>
            <a:r>
              <a:rPr lang="en-GB" sz="1700" dirty="0"/>
              <a:t>:</a:t>
            </a:r>
          </a:p>
          <a:p>
            <a:pPr>
              <a:lnSpc>
                <a:spcPct val="80000"/>
              </a:lnSpc>
            </a:pP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Относительная влажность</a:t>
            </a:r>
            <a:r>
              <a:rPr lang="en-GB" sz="1700" dirty="0"/>
              <a:t>:  40-70 %</a:t>
            </a:r>
          </a:p>
          <a:p>
            <a:pPr>
              <a:lnSpc>
                <a:spcPct val="80000"/>
              </a:lnSpc>
            </a:pP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Температура</a:t>
            </a:r>
            <a:r>
              <a:rPr lang="en-GB" sz="1700" dirty="0"/>
              <a:t>: 15-25 º C</a:t>
            </a:r>
            <a:br>
              <a:rPr lang="en-GB" sz="1700" dirty="0"/>
            </a:br>
            <a:r>
              <a:rPr lang="en-GB" sz="1700" dirty="0"/>
              <a:t>                       </a:t>
            </a:r>
            <a:r>
              <a:rPr lang="ru-RU" sz="1700" dirty="0"/>
              <a:t>	 </a:t>
            </a:r>
            <a:r>
              <a:rPr lang="en-GB" sz="1700" dirty="0"/>
              <a:t>59-77 º F</a:t>
            </a:r>
          </a:p>
          <a:p>
            <a:pPr>
              <a:lnSpc>
                <a:spcPct val="80000"/>
              </a:lnSpc>
            </a:pPr>
            <a:endParaRPr lang="en-GB" sz="1700" dirty="0"/>
          </a:p>
          <a:p>
            <a:pPr>
              <a:lnSpc>
                <a:spcPct val="80000"/>
              </a:lnSpc>
            </a:pPr>
            <a:r>
              <a:rPr lang="ru-RU" sz="1700" dirty="0"/>
              <a:t>Намокшие бумажные ленты требуют </a:t>
            </a:r>
            <a:r>
              <a:rPr lang="en-GB" sz="1700" dirty="0"/>
              <a:t> </a:t>
            </a:r>
            <a:r>
              <a:rPr lang="ru-RU" sz="1700" dirty="0"/>
              <a:t>кондиционирования</a:t>
            </a:r>
            <a:r>
              <a:rPr lang="en-GB" sz="1700" dirty="0"/>
              <a:t> </a:t>
            </a:r>
            <a:r>
              <a:rPr lang="ru-RU" sz="1700" dirty="0"/>
              <a:t>в специальных сушильных камерах</a:t>
            </a:r>
            <a:r>
              <a:rPr lang="en-GB" sz="1700" dirty="0"/>
              <a:t> (</a:t>
            </a:r>
            <a:r>
              <a:rPr lang="ru-RU" sz="1700" dirty="0"/>
              <a:t>проконсультируйтесь у специалистов</a:t>
            </a:r>
            <a:r>
              <a:rPr lang="en-GB" sz="1700" dirty="0"/>
              <a:t>)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75849" y="2666499"/>
            <a:ext cx="3657600" cy="3505701"/>
            <a:chOff x="3024" y="1680"/>
            <a:chExt cx="2304" cy="2208"/>
          </a:xfrm>
        </p:grpSpPr>
        <p:sp>
          <p:nvSpPr>
            <p:cNvPr id="124933" name="AutoShape 5"/>
            <p:cNvSpPr>
              <a:spLocks noChangeArrowheads="1"/>
            </p:cNvSpPr>
            <p:nvPr/>
          </p:nvSpPr>
          <p:spPr bwMode="auto">
            <a:xfrm rot="10779411">
              <a:off x="3072" y="2448"/>
              <a:ext cx="2160" cy="1056"/>
            </a:xfrm>
            <a:custGeom>
              <a:avLst/>
              <a:gdLst>
                <a:gd name="G0" fmla="+- 9882 0 0"/>
                <a:gd name="G1" fmla="+- -10891438 0 0"/>
                <a:gd name="G2" fmla="+- 0 0 -10891438"/>
                <a:gd name="T0" fmla="*/ 0 256 1"/>
                <a:gd name="T1" fmla="*/ 180 256 1"/>
                <a:gd name="G3" fmla="+- -10891438 T0 T1"/>
                <a:gd name="T2" fmla="*/ 0 256 1"/>
                <a:gd name="T3" fmla="*/ 90 256 1"/>
                <a:gd name="G4" fmla="+- -10891438 T2 T3"/>
                <a:gd name="G5" fmla="*/ G4 2 1"/>
                <a:gd name="T4" fmla="*/ 90 256 1"/>
                <a:gd name="T5" fmla="*/ 0 256 1"/>
                <a:gd name="G6" fmla="+- -10891438 T4 T5"/>
                <a:gd name="G7" fmla="*/ G6 2 1"/>
                <a:gd name="G8" fmla="abs -1089143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82"/>
                <a:gd name="G18" fmla="*/ 9882 1 2"/>
                <a:gd name="G19" fmla="+- G18 5400 0"/>
                <a:gd name="G20" fmla="cos G19 -10891438"/>
                <a:gd name="G21" fmla="sin G19 -10891438"/>
                <a:gd name="G22" fmla="+- G20 10800 0"/>
                <a:gd name="G23" fmla="+- G21 10800 0"/>
                <a:gd name="G24" fmla="+- 10800 0 G20"/>
                <a:gd name="G25" fmla="+- 9882 10800 0"/>
                <a:gd name="G26" fmla="?: G9 G17 G25"/>
                <a:gd name="G27" fmla="?: G9 0 21600"/>
                <a:gd name="G28" fmla="cos 10800 -10891438"/>
                <a:gd name="G29" fmla="sin 10800 -10891438"/>
                <a:gd name="G30" fmla="sin 9882 -10891438"/>
                <a:gd name="G31" fmla="+- G28 10800 0"/>
                <a:gd name="G32" fmla="+- G29 10800 0"/>
                <a:gd name="G33" fmla="+- G30 10800 0"/>
                <a:gd name="G34" fmla="?: G4 0 G31"/>
                <a:gd name="G35" fmla="?: -10891438 G34 0"/>
                <a:gd name="G36" fmla="?: G6 G35 G31"/>
                <a:gd name="G37" fmla="+- 21600 0 G36"/>
                <a:gd name="G38" fmla="?: G4 0 G33"/>
                <a:gd name="G39" fmla="?: -1089143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757 w 21600"/>
                <a:gd name="T15" fmla="*/ 8331 h 21600"/>
                <a:gd name="T16" fmla="*/ 10800 w 21600"/>
                <a:gd name="T17" fmla="*/ 918 h 21600"/>
                <a:gd name="T18" fmla="*/ 20843 w 21600"/>
                <a:gd name="T19" fmla="*/ 833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203" y="8441"/>
                  </a:moveTo>
                  <a:cubicBezTo>
                    <a:pt x="2289" y="4023"/>
                    <a:pt x="6250" y="917"/>
                    <a:pt x="10800" y="918"/>
                  </a:cubicBezTo>
                  <a:cubicBezTo>
                    <a:pt x="15349" y="918"/>
                    <a:pt x="19310" y="4023"/>
                    <a:pt x="20396" y="8441"/>
                  </a:cubicBezTo>
                  <a:lnTo>
                    <a:pt x="21287" y="8222"/>
                  </a:lnTo>
                  <a:cubicBezTo>
                    <a:pt x="20101" y="3394"/>
                    <a:pt x="15771" y="-1"/>
                    <a:pt x="10799" y="0"/>
                  </a:cubicBezTo>
                  <a:cubicBezTo>
                    <a:pt x="5828" y="0"/>
                    <a:pt x="1498" y="3394"/>
                    <a:pt x="312" y="8222"/>
                  </a:cubicBez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34" name="AutoShape 6"/>
            <p:cNvSpPr>
              <a:spLocks noChangeArrowheads="1"/>
            </p:cNvSpPr>
            <p:nvPr/>
          </p:nvSpPr>
          <p:spPr bwMode="auto">
            <a:xfrm rot="-1447245">
              <a:off x="4662" y="3201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35" name="AutoShape 7"/>
            <p:cNvSpPr>
              <a:spLocks noChangeArrowheads="1"/>
            </p:cNvSpPr>
            <p:nvPr/>
          </p:nvSpPr>
          <p:spPr bwMode="auto">
            <a:xfrm rot="473371">
              <a:off x="3852" y="3294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36" name="AutoShape 8"/>
            <p:cNvSpPr>
              <a:spLocks noChangeArrowheads="1"/>
            </p:cNvSpPr>
            <p:nvPr/>
          </p:nvSpPr>
          <p:spPr bwMode="auto">
            <a:xfrm>
              <a:off x="3987" y="3306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37" name="AutoShape 9"/>
            <p:cNvSpPr>
              <a:spLocks noChangeArrowheads="1"/>
            </p:cNvSpPr>
            <p:nvPr/>
          </p:nvSpPr>
          <p:spPr bwMode="auto">
            <a:xfrm>
              <a:off x="4134" y="3312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38" name="AutoShape 10"/>
            <p:cNvSpPr>
              <a:spLocks noChangeArrowheads="1"/>
            </p:cNvSpPr>
            <p:nvPr/>
          </p:nvSpPr>
          <p:spPr bwMode="auto">
            <a:xfrm rot="-924041">
              <a:off x="4407" y="3273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39" name="AutoShape 11"/>
            <p:cNvSpPr>
              <a:spLocks noChangeArrowheads="1"/>
            </p:cNvSpPr>
            <p:nvPr/>
          </p:nvSpPr>
          <p:spPr bwMode="auto">
            <a:xfrm rot="1042366">
              <a:off x="3552" y="3225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0" name="AutoShape 12"/>
            <p:cNvSpPr>
              <a:spLocks noChangeArrowheads="1"/>
            </p:cNvSpPr>
            <p:nvPr/>
          </p:nvSpPr>
          <p:spPr bwMode="auto">
            <a:xfrm rot="1457458">
              <a:off x="3417" y="3171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1" name="AutoShape 13"/>
            <p:cNvSpPr>
              <a:spLocks noChangeArrowheads="1"/>
            </p:cNvSpPr>
            <p:nvPr/>
          </p:nvSpPr>
          <p:spPr bwMode="auto">
            <a:xfrm rot="-1013833">
              <a:off x="4536" y="3243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2" name="AutoShape 14"/>
            <p:cNvSpPr>
              <a:spLocks noChangeArrowheads="1"/>
            </p:cNvSpPr>
            <p:nvPr/>
          </p:nvSpPr>
          <p:spPr bwMode="auto">
            <a:xfrm rot="-311666">
              <a:off x="4266" y="330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3" name="AutoShape 15"/>
            <p:cNvSpPr>
              <a:spLocks noChangeArrowheads="1"/>
            </p:cNvSpPr>
            <p:nvPr/>
          </p:nvSpPr>
          <p:spPr bwMode="auto">
            <a:xfrm rot="722090">
              <a:off x="3696" y="327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4" name="AutoShape 16"/>
            <p:cNvSpPr>
              <a:spLocks noChangeArrowheads="1"/>
            </p:cNvSpPr>
            <p:nvPr/>
          </p:nvSpPr>
          <p:spPr bwMode="auto">
            <a:xfrm rot="-1900280">
              <a:off x="4785" y="3144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5" name="AutoShape 17"/>
            <p:cNvSpPr>
              <a:spLocks noChangeArrowheads="1"/>
            </p:cNvSpPr>
            <p:nvPr/>
          </p:nvSpPr>
          <p:spPr bwMode="auto">
            <a:xfrm rot="19140015">
              <a:off x="4884" y="3075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6" name="AutoShape 18"/>
            <p:cNvSpPr>
              <a:spLocks noChangeArrowheads="1"/>
            </p:cNvSpPr>
            <p:nvPr/>
          </p:nvSpPr>
          <p:spPr bwMode="auto">
            <a:xfrm rot="3037800">
              <a:off x="3216" y="3024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7" name="AutoShape 19"/>
            <p:cNvSpPr>
              <a:spLocks noChangeArrowheads="1"/>
            </p:cNvSpPr>
            <p:nvPr/>
          </p:nvSpPr>
          <p:spPr bwMode="auto">
            <a:xfrm rot="-3417963">
              <a:off x="4968" y="2982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8" name="AutoShape 20"/>
            <p:cNvSpPr>
              <a:spLocks noChangeArrowheads="1"/>
            </p:cNvSpPr>
            <p:nvPr/>
          </p:nvSpPr>
          <p:spPr bwMode="auto">
            <a:xfrm rot="2102565">
              <a:off x="3312" y="312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endParaRPr lang="en-GB" sz="1600" b="1" dirty="0"/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 flipV="1">
              <a:off x="4128" y="3552"/>
              <a:ext cx="0" cy="336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0" name="Line 22"/>
            <p:cNvSpPr>
              <a:spLocks noChangeShapeType="1"/>
            </p:cNvSpPr>
            <p:nvPr/>
          </p:nvSpPr>
          <p:spPr bwMode="auto">
            <a:xfrm flipV="1">
              <a:off x="3729" y="3504"/>
              <a:ext cx="0" cy="384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1" name="Line 23"/>
            <p:cNvSpPr>
              <a:spLocks noChangeShapeType="1"/>
            </p:cNvSpPr>
            <p:nvPr/>
          </p:nvSpPr>
          <p:spPr bwMode="auto">
            <a:xfrm flipV="1">
              <a:off x="4512" y="3504"/>
              <a:ext cx="0" cy="384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 flipV="1">
              <a:off x="4827" y="3456"/>
              <a:ext cx="0" cy="432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3" name="Line 25"/>
            <p:cNvSpPr>
              <a:spLocks noChangeShapeType="1"/>
            </p:cNvSpPr>
            <p:nvPr/>
          </p:nvSpPr>
          <p:spPr bwMode="auto">
            <a:xfrm flipV="1">
              <a:off x="5136" y="3264"/>
              <a:ext cx="0" cy="624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4" name="Line 26"/>
            <p:cNvSpPr>
              <a:spLocks noChangeShapeType="1"/>
            </p:cNvSpPr>
            <p:nvPr/>
          </p:nvSpPr>
          <p:spPr bwMode="auto">
            <a:xfrm flipV="1">
              <a:off x="3120" y="3216"/>
              <a:ext cx="0" cy="672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 flipV="1">
              <a:off x="3405" y="3408"/>
              <a:ext cx="0" cy="48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6" name="Line 28"/>
            <p:cNvSpPr>
              <a:spLocks noChangeShapeType="1"/>
            </p:cNvSpPr>
            <p:nvPr/>
          </p:nvSpPr>
          <p:spPr bwMode="auto">
            <a:xfrm flipH="1">
              <a:off x="3789" y="3546"/>
              <a:ext cx="288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7" name="Line 29"/>
            <p:cNvSpPr>
              <a:spLocks noChangeShapeType="1"/>
            </p:cNvSpPr>
            <p:nvPr/>
          </p:nvSpPr>
          <p:spPr bwMode="auto">
            <a:xfrm flipH="1">
              <a:off x="3456" y="3483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8" name="Line 30"/>
            <p:cNvSpPr>
              <a:spLocks noChangeShapeType="1"/>
            </p:cNvSpPr>
            <p:nvPr/>
          </p:nvSpPr>
          <p:spPr bwMode="auto">
            <a:xfrm flipH="1">
              <a:off x="3138" y="3387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59" name="Line 31"/>
            <p:cNvSpPr>
              <a:spLocks noChangeShapeType="1"/>
            </p:cNvSpPr>
            <p:nvPr/>
          </p:nvSpPr>
          <p:spPr bwMode="auto">
            <a:xfrm>
              <a:off x="4542" y="3495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60" name="Line 32"/>
            <p:cNvSpPr>
              <a:spLocks noChangeShapeType="1"/>
            </p:cNvSpPr>
            <p:nvPr/>
          </p:nvSpPr>
          <p:spPr bwMode="auto">
            <a:xfrm>
              <a:off x="4170" y="3540"/>
              <a:ext cx="288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4961" name="Line 33"/>
            <p:cNvSpPr>
              <a:spLocks noChangeShapeType="1"/>
            </p:cNvSpPr>
            <p:nvPr/>
          </p:nvSpPr>
          <p:spPr bwMode="auto">
            <a:xfrm>
              <a:off x="4869" y="3396"/>
              <a:ext cx="240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3024" y="1680"/>
              <a:ext cx="2304" cy="1776"/>
              <a:chOff x="3024" y="1152"/>
              <a:chExt cx="2304" cy="1776"/>
            </a:xfrm>
          </p:grpSpPr>
          <p:sp>
            <p:nvSpPr>
              <p:cNvPr id="124963" name="AutoShape 35"/>
              <p:cNvSpPr>
                <a:spLocks noChangeArrowheads="1"/>
              </p:cNvSpPr>
              <p:nvPr/>
            </p:nvSpPr>
            <p:spPr bwMode="auto">
              <a:xfrm>
                <a:off x="3024" y="1536"/>
                <a:ext cx="2304" cy="1392"/>
              </a:xfrm>
              <a:custGeom>
                <a:avLst/>
                <a:gdLst>
                  <a:gd name="G0" fmla="+- 9999 0 0"/>
                  <a:gd name="G1" fmla="+- -10185851 0 0"/>
                  <a:gd name="G2" fmla="+- 0 0 -10185851"/>
                  <a:gd name="T0" fmla="*/ 0 256 1"/>
                  <a:gd name="T1" fmla="*/ 180 256 1"/>
                  <a:gd name="G3" fmla="+- -10185851 T0 T1"/>
                  <a:gd name="T2" fmla="*/ 0 256 1"/>
                  <a:gd name="T3" fmla="*/ 90 256 1"/>
                  <a:gd name="G4" fmla="+- -10185851 T2 T3"/>
                  <a:gd name="G5" fmla="*/ G4 2 1"/>
                  <a:gd name="T4" fmla="*/ 90 256 1"/>
                  <a:gd name="T5" fmla="*/ 0 256 1"/>
                  <a:gd name="G6" fmla="+- -10185851 T4 T5"/>
                  <a:gd name="G7" fmla="*/ G6 2 1"/>
                  <a:gd name="G8" fmla="abs -10185851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9999"/>
                  <a:gd name="G18" fmla="*/ 9999 1 2"/>
                  <a:gd name="G19" fmla="+- G18 5400 0"/>
                  <a:gd name="G20" fmla="cos G19 -10185851"/>
                  <a:gd name="G21" fmla="sin G19 -10185851"/>
                  <a:gd name="G22" fmla="+- G20 10800 0"/>
                  <a:gd name="G23" fmla="+- G21 10800 0"/>
                  <a:gd name="G24" fmla="+- 10800 0 G20"/>
                  <a:gd name="G25" fmla="+- 9999 10800 0"/>
                  <a:gd name="G26" fmla="?: G9 G17 G25"/>
                  <a:gd name="G27" fmla="?: G9 0 21600"/>
                  <a:gd name="G28" fmla="cos 10800 -10185851"/>
                  <a:gd name="G29" fmla="sin 10800 -10185851"/>
                  <a:gd name="G30" fmla="sin 9999 -10185851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0185851 G34 0"/>
                  <a:gd name="G36" fmla="?: G6 G35 G31"/>
                  <a:gd name="G37" fmla="+- 21600 0 G36"/>
                  <a:gd name="G38" fmla="?: G4 0 G33"/>
                  <a:gd name="G39" fmla="?: -10185851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342 w 21600"/>
                  <a:gd name="T15" fmla="*/ 6474 h 21600"/>
                  <a:gd name="T16" fmla="*/ 10800 w 21600"/>
                  <a:gd name="T17" fmla="*/ 801 h 21600"/>
                  <a:gd name="T18" fmla="*/ 20258 w 21600"/>
                  <a:gd name="T19" fmla="*/ 6474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706" y="6641"/>
                    </a:moveTo>
                    <a:cubicBezTo>
                      <a:pt x="3334" y="3083"/>
                      <a:pt x="6887" y="800"/>
                      <a:pt x="10800" y="801"/>
                    </a:cubicBezTo>
                    <a:cubicBezTo>
                      <a:pt x="14712" y="801"/>
                      <a:pt x="18265" y="3083"/>
                      <a:pt x="19893" y="6641"/>
                    </a:cubicBezTo>
                    <a:lnTo>
                      <a:pt x="20621" y="6308"/>
                    </a:lnTo>
                    <a:cubicBezTo>
                      <a:pt x="18863" y="2464"/>
                      <a:pt x="15026" y="-1"/>
                      <a:pt x="10799" y="0"/>
                    </a:cubicBezTo>
                    <a:cubicBezTo>
                      <a:pt x="6573" y="0"/>
                      <a:pt x="2736" y="2464"/>
                      <a:pt x="978" y="6308"/>
                    </a:cubicBezTo>
                    <a:close/>
                  </a:path>
                </a:pathLst>
              </a:custGeom>
              <a:solidFill>
                <a:srgbClr val="FFFFFF"/>
              </a:solidFill>
              <a:ln w="38100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64" name="AutoShape 36"/>
              <p:cNvSpPr>
                <a:spLocks noChangeArrowheads="1"/>
              </p:cNvSpPr>
              <p:nvPr/>
            </p:nvSpPr>
            <p:spPr bwMode="auto">
              <a:xfrm>
                <a:off x="4032" y="1383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9057" tIns="49528" rIns="99057" bIns="49528" anchor="ctr"/>
              <a:lstStyle/>
              <a:p>
                <a:pPr algn="ctr" defTabSz="914324"/>
                <a:endParaRPr lang="en-GB" sz="1600" b="1" dirty="0"/>
              </a:p>
            </p:txBody>
          </p:sp>
          <p:sp>
            <p:nvSpPr>
              <p:cNvPr id="124965" name="AutoShape 37"/>
              <p:cNvSpPr>
                <a:spLocks noChangeArrowheads="1"/>
              </p:cNvSpPr>
              <p:nvPr/>
            </p:nvSpPr>
            <p:spPr bwMode="auto">
              <a:xfrm>
                <a:off x="4176" y="1383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66" name="AutoShape 38"/>
              <p:cNvSpPr>
                <a:spLocks noChangeArrowheads="1"/>
              </p:cNvSpPr>
              <p:nvPr/>
            </p:nvSpPr>
            <p:spPr bwMode="auto">
              <a:xfrm rot="454103">
                <a:off x="4329" y="1395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67" name="AutoShape 39"/>
              <p:cNvSpPr>
                <a:spLocks noChangeArrowheads="1"/>
              </p:cNvSpPr>
              <p:nvPr/>
            </p:nvSpPr>
            <p:spPr bwMode="auto">
              <a:xfrm rot="658473">
                <a:off x="4479" y="1419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68" name="AutoShape 40"/>
              <p:cNvSpPr>
                <a:spLocks noChangeArrowheads="1"/>
              </p:cNvSpPr>
              <p:nvPr/>
            </p:nvSpPr>
            <p:spPr bwMode="auto">
              <a:xfrm rot="867298">
                <a:off x="4632" y="1458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69" name="AutoShape 41"/>
              <p:cNvSpPr>
                <a:spLocks noChangeArrowheads="1"/>
              </p:cNvSpPr>
              <p:nvPr/>
            </p:nvSpPr>
            <p:spPr bwMode="auto">
              <a:xfrm rot="1986202">
                <a:off x="4923" y="1590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0" name="AutoShape 42"/>
              <p:cNvSpPr>
                <a:spLocks noChangeArrowheads="1"/>
              </p:cNvSpPr>
              <p:nvPr/>
            </p:nvSpPr>
            <p:spPr bwMode="auto">
              <a:xfrm rot="1461670">
                <a:off x="4788" y="1515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1" name="AutoShape 43"/>
              <p:cNvSpPr>
                <a:spLocks noChangeArrowheads="1"/>
              </p:cNvSpPr>
              <p:nvPr/>
            </p:nvSpPr>
            <p:spPr bwMode="auto">
              <a:xfrm rot="2193148">
                <a:off x="5049" y="1671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2" name="AutoShape 44"/>
              <p:cNvSpPr>
                <a:spLocks noChangeArrowheads="1"/>
              </p:cNvSpPr>
              <p:nvPr/>
            </p:nvSpPr>
            <p:spPr bwMode="auto">
              <a:xfrm rot="-1817096">
                <a:off x="3288" y="1578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3" name="AutoShape 45"/>
              <p:cNvSpPr>
                <a:spLocks noChangeArrowheads="1"/>
              </p:cNvSpPr>
              <p:nvPr/>
            </p:nvSpPr>
            <p:spPr bwMode="auto">
              <a:xfrm rot="-607490">
                <a:off x="3876" y="1398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4" name="AutoShape 46"/>
              <p:cNvSpPr>
                <a:spLocks noChangeArrowheads="1"/>
              </p:cNvSpPr>
              <p:nvPr/>
            </p:nvSpPr>
            <p:spPr bwMode="auto">
              <a:xfrm rot="-1604546">
                <a:off x="3429" y="1509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5" name="AutoShape 47"/>
              <p:cNvSpPr>
                <a:spLocks noChangeArrowheads="1"/>
              </p:cNvSpPr>
              <p:nvPr/>
            </p:nvSpPr>
            <p:spPr bwMode="auto">
              <a:xfrm rot="-665141">
                <a:off x="3726" y="1419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6" name="AutoShape 48"/>
              <p:cNvSpPr>
                <a:spLocks noChangeArrowheads="1"/>
              </p:cNvSpPr>
              <p:nvPr/>
            </p:nvSpPr>
            <p:spPr bwMode="auto">
              <a:xfrm rot="2673464">
                <a:off x="5172" y="1770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7" name="AutoShape 49"/>
              <p:cNvSpPr>
                <a:spLocks noChangeArrowheads="1"/>
              </p:cNvSpPr>
              <p:nvPr/>
            </p:nvSpPr>
            <p:spPr bwMode="auto">
              <a:xfrm rot="-1061063">
                <a:off x="3576" y="1455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8" name="AutoShape 50"/>
              <p:cNvSpPr>
                <a:spLocks noChangeArrowheads="1"/>
              </p:cNvSpPr>
              <p:nvPr/>
            </p:nvSpPr>
            <p:spPr bwMode="auto">
              <a:xfrm rot="-3002547">
                <a:off x="3039" y="1767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79" name="AutoShape 51"/>
              <p:cNvSpPr>
                <a:spLocks noChangeArrowheads="1"/>
              </p:cNvSpPr>
              <p:nvPr/>
            </p:nvSpPr>
            <p:spPr bwMode="auto">
              <a:xfrm rot="-2464446">
                <a:off x="3150" y="1671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0" name="Line 52"/>
              <p:cNvSpPr>
                <a:spLocks noChangeShapeType="1"/>
              </p:cNvSpPr>
              <p:nvPr/>
            </p:nvSpPr>
            <p:spPr bwMode="auto">
              <a:xfrm>
                <a:off x="4188" y="1632"/>
                <a:ext cx="0" cy="33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1" name="Line 53"/>
              <p:cNvSpPr>
                <a:spLocks noChangeShapeType="1"/>
              </p:cNvSpPr>
              <p:nvPr/>
            </p:nvSpPr>
            <p:spPr bwMode="auto">
              <a:xfrm>
                <a:off x="3885" y="1680"/>
                <a:ext cx="0" cy="288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2" name="Line 54"/>
              <p:cNvSpPr>
                <a:spLocks noChangeShapeType="1"/>
              </p:cNvSpPr>
              <p:nvPr/>
            </p:nvSpPr>
            <p:spPr bwMode="auto">
              <a:xfrm>
                <a:off x="3609" y="1728"/>
                <a:ext cx="0" cy="24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3" name="Line 55"/>
              <p:cNvSpPr>
                <a:spLocks noChangeShapeType="1"/>
              </p:cNvSpPr>
              <p:nvPr/>
            </p:nvSpPr>
            <p:spPr bwMode="auto">
              <a:xfrm>
                <a:off x="3360" y="1872"/>
                <a:ext cx="0" cy="9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4" name="Line 56"/>
              <p:cNvSpPr>
                <a:spLocks noChangeShapeType="1"/>
              </p:cNvSpPr>
              <p:nvPr/>
            </p:nvSpPr>
            <p:spPr bwMode="auto">
              <a:xfrm>
                <a:off x="4680" y="1728"/>
                <a:ext cx="0" cy="24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5" name="Line 57"/>
              <p:cNvSpPr>
                <a:spLocks noChangeShapeType="1"/>
              </p:cNvSpPr>
              <p:nvPr/>
            </p:nvSpPr>
            <p:spPr bwMode="auto">
              <a:xfrm>
                <a:off x="4944" y="1872"/>
                <a:ext cx="0" cy="9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6" name="Line 58"/>
              <p:cNvSpPr>
                <a:spLocks noChangeShapeType="1"/>
              </p:cNvSpPr>
              <p:nvPr/>
            </p:nvSpPr>
            <p:spPr bwMode="auto">
              <a:xfrm>
                <a:off x="4434" y="1680"/>
                <a:ext cx="0" cy="288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7" name="Line 59"/>
              <p:cNvSpPr>
                <a:spLocks noChangeShapeType="1"/>
              </p:cNvSpPr>
              <p:nvPr/>
            </p:nvSpPr>
            <p:spPr bwMode="auto">
              <a:xfrm>
                <a:off x="3429" y="1803"/>
                <a:ext cx="1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8" name="Line 60"/>
              <p:cNvSpPr>
                <a:spLocks noChangeShapeType="1"/>
              </p:cNvSpPr>
              <p:nvPr/>
            </p:nvSpPr>
            <p:spPr bwMode="auto">
              <a:xfrm>
                <a:off x="3648" y="1707"/>
                <a:ext cx="192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89" name="Line 61"/>
              <p:cNvSpPr>
                <a:spLocks noChangeShapeType="1"/>
              </p:cNvSpPr>
              <p:nvPr/>
            </p:nvSpPr>
            <p:spPr bwMode="auto">
              <a:xfrm>
                <a:off x="3954" y="1644"/>
                <a:ext cx="192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90" name="Line 62"/>
              <p:cNvSpPr>
                <a:spLocks noChangeShapeType="1"/>
              </p:cNvSpPr>
              <p:nvPr/>
            </p:nvSpPr>
            <p:spPr bwMode="auto">
              <a:xfrm flipH="1">
                <a:off x="4215" y="1641"/>
                <a:ext cx="192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91" name="Line 63"/>
              <p:cNvSpPr>
                <a:spLocks noChangeShapeType="1"/>
              </p:cNvSpPr>
              <p:nvPr/>
            </p:nvSpPr>
            <p:spPr bwMode="auto">
              <a:xfrm flipH="1">
                <a:off x="4473" y="1680"/>
                <a:ext cx="1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92" name="Line 64"/>
              <p:cNvSpPr>
                <a:spLocks noChangeShapeType="1"/>
              </p:cNvSpPr>
              <p:nvPr/>
            </p:nvSpPr>
            <p:spPr bwMode="auto">
              <a:xfrm flipH="1">
                <a:off x="4713" y="1767"/>
                <a:ext cx="1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4993" name="Rectangle 65"/>
              <p:cNvSpPr>
                <a:spLocks noChangeArrowheads="1"/>
              </p:cNvSpPr>
              <p:nvPr/>
            </p:nvSpPr>
            <p:spPr bwMode="auto">
              <a:xfrm>
                <a:off x="4464" y="1152"/>
                <a:ext cx="768" cy="192"/>
              </a:xfrm>
              <a:prstGeom prst="rect">
                <a:avLst/>
              </a:prstGeom>
              <a:solidFill>
                <a:srgbClr val="FFFFFF"/>
              </a:solidFill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9057" tIns="49528" rIns="99057" bIns="49528" anchor="ctr"/>
              <a:lstStyle/>
              <a:p>
                <a:pPr algn="ctr" defTabSz="914324"/>
                <a:r>
                  <a:rPr lang="ru-RU" sz="1600" b="1" dirty="0"/>
                  <a:t>В</a:t>
                </a:r>
                <a:r>
                  <a:rPr lang="en-GB" sz="1600" b="1" dirty="0" err="1"/>
                  <a:t>ыпукл</a:t>
                </a:r>
                <a:r>
                  <a:rPr lang="ru-RU" sz="1600" b="1" dirty="0" err="1"/>
                  <a:t>ая</a:t>
                </a:r>
                <a:endParaRPr lang="en-GB" sz="1600" b="1" dirty="0"/>
              </a:p>
            </p:txBody>
          </p:sp>
        </p:grpSp>
        <p:sp>
          <p:nvSpPr>
            <p:cNvPr id="124994" name="Rectangle 66"/>
            <p:cNvSpPr>
              <a:spLocks noChangeArrowheads="1"/>
            </p:cNvSpPr>
            <p:nvPr/>
          </p:nvSpPr>
          <p:spPr bwMode="auto">
            <a:xfrm>
              <a:off x="4464" y="2784"/>
              <a:ext cx="768" cy="192"/>
            </a:xfrm>
            <a:prstGeom prst="rect">
              <a:avLst/>
            </a:prstGeom>
            <a:solidFill>
              <a:srgbClr val="FFFFFF"/>
            </a:solidFill>
            <a:ln w="952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9057" tIns="49528" rIns="99057" bIns="49528" anchor="ctr"/>
            <a:lstStyle/>
            <a:p>
              <a:pPr algn="ctr" defTabSz="914324"/>
              <a:r>
                <a:rPr lang="ru-RU" sz="1600" b="1" dirty="0"/>
                <a:t>Вогнутая</a:t>
              </a:r>
              <a:endParaRPr lang="en-GB" sz="1600" b="1" dirty="0"/>
            </a:p>
          </p:txBody>
        </p:sp>
      </p:grpSp>
    </p:spTree>
  </p:cSld>
  <p:clrMapOvr>
    <a:masterClrMapping/>
  </p:clrMapOvr>
  <p:transition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223</Words>
  <Application>Microsoft Office PowerPoint</Application>
  <PresentationFormat>Экран (4:3)</PresentationFormat>
  <Paragraphs>56</Paragraphs>
  <Slides>5</Slides>
  <Notes>5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Обращение с лентами– вывешивание</vt:lpstr>
      <vt:lpstr>Хранение лент</vt:lpstr>
      <vt:lpstr>Хранение лент</vt:lpstr>
      <vt:lpstr>Ленты, потерявшие правильную форму</vt:lpstr>
      <vt:lpstr>Ленты, потерявшие правильную форму</vt:lpstr>
    </vt:vector>
  </TitlesOfParts>
  <Company>Европроект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Kirasirov</dc:creator>
  <cp:lastModifiedBy>Kirasirov</cp:lastModifiedBy>
  <cp:revision>4</cp:revision>
  <dcterms:created xsi:type="dcterms:W3CDTF">2012-06-06T13:26:01Z</dcterms:created>
  <dcterms:modified xsi:type="dcterms:W3CDTF">2013-08-13T06:42:32Z</dcterms:modified>
</cp:coreProperties>
</file>